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15 Oct 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a1346d31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a1346d31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1346d311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5a1346d31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a1346d311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5a1346d31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a1346d311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5a1346d31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a1346d311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5a1346d31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a1346d311_0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5a1346d31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a1346d311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5a1346d31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a1346d311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5a1346d31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1346d311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5a1346d31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a1346d311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a1346d31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8afb578d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8afb578d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a1346d311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a1346d31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a1346d311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a1346d31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77f4dc3a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77f4dc3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a1346d311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a1346d311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a1346d311_2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a1346d311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77fb61add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77fb61ad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afb578d2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afb578d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15 Oct 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b0fe8c92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b0fe8c9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15 Oct 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766f498de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766f498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ad70feb9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ad70feb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766f498de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766f498d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afb5784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afb578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66f498d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66f498d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a1346d31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a1346d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1da736a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b1da736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0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5" name="Google Shape;35;p11"/>
          <p:cNvSpPr txBox="1"/>
          <p:nvPr>
            <p:ph idx="2" type="body"/>
          </p:nvPr>
        </p:nvSpPr>
        <p:spPr>
          <a:xfrm>
            <a:off x="4692274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100000">
              <a:srgbClr val="EFEFE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32.jpg"/><Relationship Id="rId6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Relationship Id="rId4" Type="http://schemas.openxmlformats.org/officeDocument/2006/relationships/image" Target="../media/image13.jpg"/><Relationship Id="rId5" Type="http://schemas.openxmlformats.org/officeDocument/2006/relationships/image" Target="../media/image29.jp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5.jpg"/><Relationship Id="rId5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hyperlink" Target="https://3dprint.com/67882/sigma-labs-eta-3d-print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hyperlink" Target="http://3dprintingsimulation.blogspot.com/2016/04/simulation-of-thermal-stresses-during_6.html" TargetMode="External"/><Relationship Id="rId8" Type="http://schemas.openxmlformats.org/officeDocument/2006/relationships/hyperlink" Target="https://www.engineering.com/3DPrinting/3DPrintingArticles/ArticleID/15202/7-Issues-to-Look-Out-for-in-Metal-3D-Printing.aspx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hyperlink" Target="http://drive.google.com/file/d/1bjyUO3A2no_KwngNGj4nSlXFwQxLcs49/view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39.png"/><Relationship Id="rId5" Type="http://schemas.openxmlformats.org/officeDocument/2006/relationships/image" Target="../media/image26.png"/><Relationship Id="rId6" Type="http://schemas.openxmlformats.org/officeDocument/2006/relationships/image" Target="../media/image38.jp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7.jp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3.jpg"/><Relationship Id="rId5" Type="http://schemas.openxmlformats.org/officeDocument/2006/relationships/image" Target="../media/image2.png"/><Relationship Id="rId6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925" y="1708913"/>
            <a:ext cx="3743725" cy="34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5"/>
          <p:cNvSpPr txBox="1"/>
          <p:nvPr/>
        </p:nvSpPr>
        <p:spPr>
          <a:xfrm>
            <a:off x="548175" y="3767525"/>
            <a:ext cx="3492300" cy="27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Bert DeChant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Jacob Tiller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Eric Thomas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Sam Hasting Hauss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Matthew Ng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Peter Mazhnikov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Erik Potenza</a:t>
            </a:r>
            <a:endParaRPr sz="2400"/>
          </a:p>
        </p:txBody>
      </p:sp>
      <p:sp>
        <p:nvSpPr>
          <p:cNvPr id="47" name="Google Shape;47;p15"/>
          <p:cNvSpPr txBox="1"/>
          <p:nvPr/>
        </p:nvSpPr>
        <p:spPr>
          <a:xfrm>
            <a:off x="904200" y="498025"/>
            <a:ext cx="74013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Liquid Propellent Engine:</a:t>
            </a:r>
            <a:endParaRPr b="1"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Test Stand Integration and Testing</a:t>
            </a:r>
            <a:endParaRPr b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as_insignia.png"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88" y="250350"/>
            <a:ext cx="1720064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/>
        </p:nvSpPr>
        <p:spPr>
          <a:xfrm>
            <a:off x="276100" y="2049925"/>
            <a:ext cx="5926200" cy="4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Requirement 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Test Provided Pintle Injector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Design requirements:	</a:t>
            </a:r>
            <a:endParaRPr b="1" sz="24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Mass Flow Rate: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LOX          - 0.405 kg/s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70% IPA   - 0.526 kg/s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Pressure drop of 15-25 % of chamber pressure</a:t>
            </a:r>
            <a:endParaRPr b="1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345-485 kPa  (53-88 psi)</a:t>
            </a:r>
            <a:endParaRPr b="1" sz="2000"/>
          </a:p>
        </p:txBody>
      </p:sp>
      <p:sp>
        <p:nvSpPr>
          <p:cNvPr id="128" name="Google Shape;128;p24"/>
          <p:cNvSpPr txBox="1"/>
          <p:nvPr/>
        </p:nvSpPr>
        <p:spPr>
          <a:xfrm>
            <a:off x="2159725" y="263950"/>
            <a:ext cx="71508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Open Sans"/>
                <a:ea typeface="Open Sans"/>
                <a:cs typeface="Open Sans"/>
                <a:sym typeface="Open Sans"/>
              </a:rPr>
              <a:t>Testing: 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Pintle Type Injector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5">
            <a:alphaModFix/>
          </a:blip>
          <a:srcRect b="22551" l="0" r="0" t="10031"/>
          <a:stretch/>
        </p:blipFill>
        <p:spPr>
          <a:xfrm>
            <a:off x="5517200" y="2066350"/>
            <a:ext cx="3296123" cy="3950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2086400" y="206500"/>
            <a:ext cx="72126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Pintle Injector: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V1 Hydro Testing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750" y="1836300"/>
            <a:ext cx="7492502" cy="421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13" y="25570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996599" y="5233527"/>
            <a:ext cx="7150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Required volume flow rate ~ 67 liters / min (15 gpm)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Measured flow rate              ~ 16 liters / min (3 gpm)</a:t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2229275" y="417833"/>
            <a:ext cx="71508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Initial Testing Results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948" y="1932961"/>
            <a:ext cx="7054101" cy="27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3" y="20650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213075" y="1847129"/>
            <a:ext cx="8144400" cy="26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Hand calculations starting from energy equation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Python Design tool created in Jupyter notebook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○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Inputs 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■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Fluid (Water, LOX, IPA)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■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Mass Flow Rate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■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Orifice sizes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■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flow geometry size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0" name="Google Shape;150;p27"/>
          <p:cNvSpPr txBox="1"/>
          <p:nvPr>
            <p:ph type="title"/>
          </p:nvPr>
        </p:nvSpPr>
        <p:spPr>
          <a:xfrm>
            <a:off x="2280600" y="346625"/>
            <a:ext cx="6359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Injector Redesign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2768" y="3369433"/>
            <a:ext cx="4913107" cy="1965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3" y="206500"/>
            <a:ext cx="1720064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0" y="4670450"/>
            <a:ext cx="83574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○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Outputs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■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Estimated head loss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■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Estimated head loss coefficient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■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Exit velocity, Reynolds number…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424" y="1447033"/>
            <a:ext cx="4086350" cy="2026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650" y="1958500"/>
            <a:ext cx="4431775" cy="15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/>
          <p:nvPr>
            <p:ph type="title"/>
          </p:nvPr>
        </p:nvSpPr>
        <p:spPr>
          <a:xfrm>
            <a:off x="2154325" y="393300"/>
            <a:ext cx="36363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CFD Model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276175" y="4328567"/>
            <a:ext cx="8043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Current CFD Model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○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Parametric design of all flow geometry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○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Initial simulations focused on head loss and exit velocity for water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13" y="20650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2373475" y="170575"/>
            <a:ext cx="3963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Pintle V2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b="10618" l="21414" r="24604" t="0"/>
          <a:stretch/>
        </p:blipFill>
        <p:spPr>
          <a:xfrm>
            <a:off x="338200" y="2517875"/>
            <a:ext cx="2381650" cy="230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 rotWithShape="1">
          <a:blip r:embed="rId4">
            <a:alphaModFix/>
          </a:blip>
          <a:srcRect b="0" l="5736" r="5744" t="18387"/>
          <a:stretch/>
        </p:blipFill>
        <p:spPr>
          <a:xfrm>
            <a:off x="6473875" y="1083838"/>
            <a:ext cx="2456598" cy="46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 rotWithShape="1">
          <a:blip r:embed="rId5">
            <a:alphaModFix/>
          </a:blip>
          <a:srcRect b="0" l="25871" r="0" t="0"/>
          <a:stretch/>
        </p:blipFill>
        <p:spPr>
          <a:xfrm>
            <a:off x="2878450" y="2355950"/>
            <a:ext cx="3387100" cy="24641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613225" y="5164525"/>
            <a:ext cx="5628900" cy="13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0" i="0" lang="en" sz="2000" u="none" cap="none" strike="noStrike">
                <a:latin typeface="Open Sans"/>
                <a:ea typeface="Open Sans"/>
                <a:cs typeface="Open Sans"/>
                <a:sym typeface="Open Sans"/>
              </a:rPr>
              <a:t>Initial design machined out of 6061 Al for hydro testing</a:t>
            </a:r>
            <a:endParaRPr b="0" i="0" sz="20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788" y="25035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1916975" y="265833"/>
            <a:ext cx="7150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Pintle V2 Hydro Test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276725" y="4914550"/>
            <a:ext cx="53199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1" i="0" lang="en" sz="2000" u="none" cap="none" strike="noStrike">
                <a:latin typeface="Open Sans"/>
                <a:ea typeface="Open Sans"/>
                <a:cs typeface="Open Sans"/>
                <a:sym typeface="Open Sans"/>
              </a:rPr>
              <a:t>First round of hydro testing focused on pressure and mass flow rate</a:t>
            </a:r>
            <a:endParaRPr b="1" i="0" sz="2000" u="none" cap="none" strike="noStrike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Flow through Annulus had concentricity issues...</a:t>
            </a:r>
            <a:endParaRPr b="1"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3">
            <a:alphaModFix/>
          </a:blip>
          <a:srcRect b="197" l="22085" r="27454" t="13928"/>
          <a:stretch/>
        </p:blipFill>
        <p:spPr>
          <a:xfrm rot="5400000">
            <a:off x="53125" y="1806150"/>
            <a:ext cx="2872826" cy="28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4">
            <a:alphaModFix/>
          </a:blip>
          <a:srcRect b="5186" l="1836" r="18303" t="9656"/>
          <a:stretch/>
        </p:blipFill>
        <p:spPr>
          <a:xfrm>
            <a:off x="2504025" y="1771075"/>
            <a:ext cx="3591998" cy="287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5">
            <a:alphaModFix/>
          </a:blip>
          <a:srcRect b="12103" l="0" r="0" t="0"/>
          <a:stretch/>
        </p:blipFill>
        <p:spPr>
          <a:xfrm>
            <a:off x="6096025" y="1771075"/>
            <a:ext cx="2938601" cy="459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588" y="17415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0" y="1623025"/>
            <a:ext cx="4687494" cy="37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1549" y="1654550"/>
            <a:ext cx="4712451" cy="37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type="title"/>
          </p:nvPr>
        </p:nvSpPr>
        <p:spPr>
          <a:xfrm>
            <a:off x="2297975" y="265825"/>
            <a:ext cx="53031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Testing Results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88" y="97950"/>
            <a:ext cx="1720064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/>
        </p:nvSpPr>
        <p:spPr>
          <a:xfrm>
            <a:off x="627775" y="5591875"/>
            <a:ext cx="70467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b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Both the Pintle and Annular flow rate curves met the engine requirements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2374175" y="265825"/>
            <a:ext cx="348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Pintle V3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71750" y="1583125"/>
            <a:ext cx="88836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New Annulus design improved flow concentricity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Spray angle requirement was met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Fine tuning still needed to meet mass flow rate and spray angle requirements 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simultaneously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Full theory and design documentation being turned over to PSAS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8" y="97950"/>
            <a:ext cx="1720064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4">
            <a:alphaModFix/>
          </a:blip>
          <a:srcRect b="34136" l="0" r="0" t="10193"/>
          <a:stretch/>
        </p:blipFill>
        <p:spPr>
          <a:xfrm>
            <a:off x="5939975" y="3541224"/>
            <a:ext cx="3099700" cy="30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92952"/>
            <a:ext cx="5711372" cy="321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as_insignia.png"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88" y="97950"/>
            <a:ext cx="1720064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5">
            <a:alphaModFix/>
          </a:blip>
          <a:srcRect b="0" l="27984" r="27958" t="0"/>
          <a:stretch/>
        </p:blipFill>
        <p:spPr>
          <a:xfrm>
            <a:off x="3299413" y="2055088"/>
            <a:ext cx="2545172" cy="38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>
            <p:ph type="title"/>
          </p:nvPr>
        </p:nvSpPr>
        <p:spPr>
          <a:xfrm>
            <a:off x="2154325" y="393300"/>
            <a:ext cx="58689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 Engine Results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/>
          <p:nvPr>
            <p:ph type="title"/>
          </p:nvPr>
        </p:nvSpPr>
        <p:spPr>
          <a:xfrm>
            <a:off x="1989848" y="666100"/>
            <a:ext cx="6648300" cy="901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53;p16"/>
          <p:cNvSpPr txBox="1"/>
          <p:nvPr>
            <p:ph idx="1" type="body"/>
          </p:nvPr>
        </p:nvSpPr>
        <p:spPr>
          <a:xfrm>
            <a:off x="762000" y="2029675"/>
            <a:ext cx="7133700" cy="4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rgbClr val="000000"/>
                </a:solidFill>
              </a:rPr>
              <a:t>Project motivation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Requirements and Test</a:t>
            </a:r>
            <a:r>
              <a:rPr b="1" lang="en" sz="2400">
                <a:solidFill>
                  <a:srgbClr val="000000"/>
                </a:solidFill>
              </a:rPr>
              <a:t> Hardware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" sz="2400">
                <a:solidFill>
                  <a:srgbClr val="000000"/>
                </a:solidFill>
              </a:rPr>
              <a:t>Status of primary requirements</a:t>
            </a:r>
            <a:endParaRPr b="1"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b="1" lang="en">
                <a:solidFill>
                  <a:schemeClr val="dk1"/>
                </a:solidFill>
              </a:rPr>
              <a:t>Test Stand</a:t>
            </a:r>
            <a:endParaRPr b="1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b="1" lang="en">
                <a:solidFill>
                  <a:schemeClr val="dk1"/>
                </a:solidFill>
              </a:rPr>
              <a:t>Pintle Injector</a:t>
            </a:r>
            <a:endParaRPr b="1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b="1" lang="en">
                <a:solidFill>
                  <a:schemeClr val="dk1"/>
                </a:solidFill>
              </a:rPr>
              <a:t>Location suggestions</a:t>
            </a:r>
            <a:endParaRPr b="1">
              <a:solidFill>
                <a:srgbClr val="00000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b="1" lang="en">
                <a:solidFill>
                  <a:srgbClr val="000000"/>
                </a:solidFill>
              </a:rPr>
              <a:t>Engine</a:t>
            </a:r>
            <a:endParaRPr b="1"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lang="en" sz="2400">
                <a:solidFill>
                  <a:srgbClr val="000000"/>
                </a:solidFill>
              </a:rPr>
              <a:t>Questions</a:t>
            </a:r>
            <a:endParaRPr b="1" sz="2400">
              <a:solidFill>
                <a:srgbClr val="000000"/>
              </a:solidFill>
            </a:endParaRPr>
          </a:p>
        </p:txBody>
      </p:sp>
      <p:pic>
        <p:nvPicPr>
          <p:cNvPr descr="psas_insignia.png" id="54" name="Google Shape;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5" y="2503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88" y="25035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as_insignia.png"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88" y="97950"/>
            <a:ext cx="1720064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 rotWithShape="1">
          <a:blip r:embed="rId5">
            <a:alphaModFix/>
          </a:blip>
          <a:srcRect b="5115" l="4064" r="3351" t="3217"/>
          <a:stretch/>
        </p:blipFill>
        <p:spPr>
          <a:xfrm>
            <a:off x="959175" y="2519488"/>
            <a:ext cx="6970875" cy="299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4"/>
          <p:cNvCxnSpPr/>
          <p:nvPr/>
        </p:nvCxnSpPr>
        <p:spPr>
          <a:xfrm flipH="1">
            <a:off x="6458150" y="2295500"/>
            <a:ext cx="1420800" cy="991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4"/>
          <p:cNvSpPr txBox="1"/>
          <p:nvPr/>
        </p:nvSpPr>
        <p:spPr>
          <a:xfrm>
            <a:off x="959188" y="5514763"/>
            <a:ext cx="33525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https://3dprint.com/67882/sigma-labs-eta-3d-print/</a:t>
            </a:r>
            <a:endParaRPr/>
          </a:p>
        </p:txBody>
      </p:sp>
      <p:sp>
        <p:nvSpPr>
          <p:cNvPr id="218" name="Google Shape;218;p34"/>
          <p:cNvSpPr txBox="1"/>
          <p:nvPr>
            <p:ph type="title"/>
          </p:nvPr>
        </p:nvSpPr>
        <p:spPr>
          <a:xfrm>
            <a:off x="2181150" y="252100"/>
            <a:ext cx="5868900" cy="22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Direct Metal Laser Sintering (DMLS) process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">
            <a:off x="1414188" y="289725"/>
            <a:ext cx="6315625" cy="627855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/>
          <p:nvPr/>
        </p:nvSpPr>
        <p:spPr>
          <a:xfrm>
            <a:off x="1089075" y="1802500"/>
            <a:ext cx="1530600" cy="3030000"/>
          </a:xfrm>
          <a:prstGeom prst="ellipse">
            <a:avLst/>
          </a:prstGeom>
          <a:noFill/>
          <a:ln cap="flat" cmpd="sng" w="76200">
            <a:solidFill>
              <a:srgbClr val="E0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"/>
          <p:cNvSpPr/>
          <p:nvPr/>
        </p:nvSpPr>
        <p:spPr>
          <a:xfrm>
            <a:off x="6352500" y="1549900"/>
            <a:ext cx="1530600" cy="3030000"/>
          </a:xfrm>
          <a:prstGeom prst="ellipse">
            <a:avLst/>
          </a:prstGeom>
          <a:noFill/>
          <a:ln cap="flat" cmpd="sng" w="76200">
            <a:solidFill>
              <a:srgbClr val="E0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35"/>
          <p:cNvCxnSpPr/>
          <p:nvPr/>
        </p:nvCxnSpPr>
        <p:spPr>
          <a:xfrm>
            <a:off x="850275" y="3317500"/>
            <a:ext cx="7457400" cy="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7" name="Google Shape;227;p35"/>
          <p:cNvSpPr txBox="1"/>
          <p:nvPr/>
        </p:nvSpPr>
        <p:spPr>
          <a:xfrm>
            <a:off x="4836800" y="6392025"/>
            <a:ext cx="3155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Recoater direction of travel</a:t>
            </a:r>
            <a:endParaRPr b="1" sz="1800">
              <a:solidFill>
                <a:srgbClr val="FF0000"/>
              </a:solidFill>
            </a:endParaRPr>
          </a:p>
        </p:txBody>
      </p:sp>
      <p:cxnSp>
        <p:nvCxnSpPr>
          <p:cNvPr id="228" name="Google Shape;228;p35"/>
          <p:cNvCxnSpPr/>
          <p:nvPr/>
        </p:nvCxnSpPr>
        <p:spPr>
          <a:xfrm flipH="1" rot="10800000">
            <a:off x="4564951" y="1253500"/>
            <a:ext cx="14100" cy="54360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35"/>
          <p:cNvSpPr/>
          <p:nvPr/>
        </p:nvSpPr>
        <p:spPr>
          <a:xfrm>
            <a:off x="473250" y="6858000"/>
            <a:ext cx="8197500" cy="2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88" y="97950"/>
            <a:ext cx="1720064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/>
          <p:nvPr/>
        </p:nvSpPr>
        <p:spPr>
          <a:xfrm>
            <a:off x="6352500" y="97950"/>
            <a:ext cx="2289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 scanning donated by: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Delphi Precision Imaging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as_insignia.png"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88" y="97950"/>
            <a:ext cx="1720064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>
            <p:ph type="title"/>
          </p:nvPr>
        </p:nvSpPr>
        <p:spPr>
          <a:xfrm>
            <a:off x="2001925" y="393300"/>
            <a:ext cx="6645900" cy="15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DMLS considerations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6"/>
          <p:cNvSpPr txBox="1"/>
          <p:nvPr>
            <p:ph type="title"/>
          </p:nvPr>
        </p:nvSpPr>
        <p:spPr>
          <a:xfrm>
            <a:off x="375050" y="2056450"/>
            <a:ext cx="4071900" cy="3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Tolerance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Residual stress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Machines/ runs/ and bed location have varying results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Anisotropic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NDE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lang="en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Interfaces will require machining</a:t>
            </a: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5">
            <a:alphaModFix/>
          </a:blip>
          <a:srcRect b="26798" l="31029" r="0" t="0"/>
          <a:stretch/>
        </p:blipFill>
        <p:spPr>
          <a:xfrm>
            <a:off x="4446950" y="4079450"/>
            <a:ext cx="4204400" cy="25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0275" y="1799175"/>
            <a:ext cx="3917751" cy="21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375050" y="5881950"/>
            <a:ext cx="3643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http://3dprintingsimulation.blogspot.com/2016/04/simulation-of-thermal-stresses-during_6.html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https://www.engineering.com/3DPrinting/3DPrintingArticles/ArticleID/15202/7-Issues-to-Look-Out-for-in-Metal-3D-Printing.aspx</a:t>
            </a:r>
            <a:endParaRPr sz="900"/>
          </a:p>
        </p:txBody>
      </p:sp>
      <p:sp>
        <p:nvSpPr>
          <p:cNvPr id="243" name="Google Shape;243;p36"/>
          <p:cNvSpPr/>
          <p:nvPr/>
        </p:nvSpPr>
        <p:spPr>
          <a:xfrm>
            <a:off x="5487850" y="5251900"/>
            <a:ext cx="2313600" cy="842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36"/>
          <p:cNvCxnSpPr/>
          <p:nvPr/>
        </p:nvCxnSpPr>
        <p:spPr>
          <a:xfrm flipH="1">
            <a:off x="7282425" y="3877075"/>
            <a:ext cx="377400" cy="1207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as_insignia.png"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88" y="97950"/>
            <a:ext cx="1720064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5">
            <a:alphaModFix/>
          </a:blip>
          <a:srcRect b="0" l="13979" r="2261" t="0"/>
          <a:stretch/>
        </p:blipFill>
        <p:spPr>
          <a:xfrm>
            <a:off x="2452925" y="4034400"/>
            <a:ext cx="6449199" cy="2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6">
            <a:alphaModFix/>
          </a:blip>
          <a:srcRect b="3418" l="19021" r="2957" t="0"/>
          <a:stretch/>
        </p:blipFill>
        <p:spPr>
          <a:xfrm>
            <a:off x="4213925" y="475200"/>
            <a:ext cx="4688201" cy="317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/>
          <p:nvPr/>
        </p:nvSpPr>
        <p:spPr>
          <a:xfrm>
            <a:off x="6098125" y="2054350"/>
            <a:ext cx="1127700" cy="1829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/>
          <p:nvPr/>
        </p:nvSpPr>
        <p:spPr>
          <a:xfrm>
            <a:off x="7726750" y="3025300"/>
            <a:ext cx="491700" cy="539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>
            <a:off x="8073325" y="2054350"/>
            <a:ext cx="297300" cy="358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>
            <a:off x="4564150" y="1532175"/>
            <a:ext cx="1127700" cy="1829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>
            <p:ph type="title"/>
          </p:nvPr>
        </p:nvSpPr>
        <p:spPr>
          <a:xfrm>
            <a:off x="607075" y="1757925"/>
            <a:ext cx="3550800" cy="19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Simple </a:t>
            </a:r>
            <a:r>
              <a:rPr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CAD changes for better manufacturing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7"/>
          <p:cNvSpPr txBox="1"/>
          <p:nvPr>
            <p:ph type="title"/>
          </p:nvPr>
        </p:nvSpPr>
        <p:spPr>
          <a:xfrm>
            <a:off x="6932600" y="1252825"/>
            <a:ext cx="1673100" cy="6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BEFORE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7"/>
          <p:cNvSpPr txBox="1"/>
          <p:nvPr>
            <p:ph type="title"/>
          </p:nvPr>
        </p:nvSpPr>
        <p:spPr>
          <a:xfrm>
            <a:off x="3144550" y="6003500"/>
            <a:ext cx="1419600" cy="6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AFTER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as_insignia.png"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88" y="97950"/>
            <a:ext cx="1720064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 rotWithShape="1">
          <a:blip r:embed="rId5">
            <a:alphaModFix/>
          </a:blip>
          <a:srcRect b="1999" l="0" r="0" t="15019"/>
          <a:stretch/>
        </p:blipFill>
        <p:spPr>
          <a:xfrm>
            <a:off x="141500" y="1757437"/>
            <a:ext cx="4225800" cy="41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>
            <p:ph type="title"/>
          </p:nvPr>
        </p:nvSpPr>
        <p:spPr>
          <a:xfrm>
            <a:off x="2154325" y="393300"/>
            <a:ext cx="58689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Location Decisions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38" title="lox asphalt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2525" y="1773450"/>
            <a:ext cx="4580300" cy="34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6763" y="5395750"/>
            <a:ext cx="31718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141500" y="5933375"/>
            <a:ext cx="4225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potential test site could have looked like until it was determined that the area was filled with reclaimed asphalt.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as_insignia.png"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388" y="97950"/>
            <a:ext cx="1720064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>
            <p:ph type="title"/>
          </p:nvPr>
        </p:nvSpPr>
        <p:spPr>
          <a:xfrm>
            <a:off x="2154325" y="393300"/>
            <a:ext cx="58689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Documentation</a:t>
            </a:r>
            <a:endParaRPr sz="4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9"/>
          <p:cNvSpPr txBox="1"/>
          <p:nvPr>
            <p:ph type="title"/>
          </p:nvPr>
        </p:nvSpPr>
        <p:spPr>
          <a:xfrm>
            <a:off x="926025" y="2116525"/>
            <a:ext cx="7341300" cy="32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Open Sans"/>
              <a:buChar char="●"/>
            </a:pPr>
            <a:r>
              <a:rPr lang="en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Now producing documentation such that the next capstone can progress. 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0375"/>
            <a:ext cx="8839200" cy="473725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 txBox="1"/>
          <p:nvPr/>
        </p:nvSpPr>
        <p:spPr>
          <a:xfrm>
            <a:off x="2643150" y="6014575"/>
            <a:ext cx="3857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[To r</a:t>
            </a:r>
            <a:r>
              <a:rPr lang="en"/>
              <a:t>egenerative-cooling</a:t>
            </a:r>
            <a:r>
              <a:rPr lang="en"/>
              <a:t>]: “I’m sorry, little one.”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110" y="109175"/>
            <a:ext cx="4938175" cy="4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>
            <p:ph type="ctrTitle"/>
          </p:nvPr>
        </p:nvSpPr>
        <p:spPr>
          <a:xfrm>
            <a:off x="420750" y="3864425"/>
            <a:ext cx="8454900" cy="204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000000"/>
                </a:solidFill>
              </a:rPr>
              <a:t>Questions?</a:t>
            </a:r>
            <a:endParaRPr sz="7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1989848" y="666100"/>
            <a:ext cx="6648300" cy="901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Project Motivation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7"/>
          <p:cNvSpPr txBox="1"/>
          <p:nvPr>
            <p:ph idx="1" type="body"/>
          </p:nvPr>
        </p:nvSpPr>
        <p:spPr>
          <a:xfrm>
            <a:off x="762000" y="2029675"/>
            <a:ext cx="7133700" cy="43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PSAS Joined the Base 11 Space Challenge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University Xprize for Liquid Bipropellant rocket to 100km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Provides training modules, resources, and industry connections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PSAS already planned to construct a 100km design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PSAS Technologies have 100km in mind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Electric Feed System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Electronic Nose Separation (recovery system)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Cryogenic Carbon Fiber Propellant Tanks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Carbon Fiber Airframe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Cold Gas Reaction Control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Liquid Fueled Rocket Engine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Liquid Propellant Test Stand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descr="psas_insignia.png" id="62" name="Google Shape;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5" y="2503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86247">
            <a:off x="3615253" y="2274495"/>
            <a:ext cx="7531672" cy="447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88" y="25035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1511275" y="1997025"/>
            <a:ext cx="5759100" cy="41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" sz="2400">
                <a:solidFill>
                  <a:schemeClr val="dk1"/>
                </a:solidFill>
              </a:rPr>
              <a:t>Test the engine and injector hardware provided by PSAS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" sz="2400">
                <a:solidFill>
                  <a:schemeClr val="dk1"/>
                </a:solidFill>
              </a:rPr>
              <a:t>Physical Construction of the Test Stand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" sz="2400">
                <a:solidFill>
                  <a:schemeClr val="dk1"/>
                </a:solidFill>
              </a:rPr>
              <a:t>Data and Analysis from engine and hardware tests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en" sz="2400">
                <a:solidFill>
                  <a:schemeClr val="dk1"/>
                </a:solidFill>
              </a:rPr>
              <a:t>Documentation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1854925" y="274650"/>
            <a:ext cx="7140300" cy="11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Project Requirements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sas_insignia.png" id="71" name="Google Shape;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88" y="25160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934150" y="1678550"/>
            <a:ext cx="5759100" cy="27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2.2 kN thrust ground-test engine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LOX + Isopropyl alcohol (IPA)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Regeneratively cooled</a:t>
            </a:r>
            <a:br>
              <a:rPr lang="en" sz="2000">
                <a:solidFill>
                  <a:schemeClr val="dk1"/>
                </a:solidFill>
              </a:rPr>
            </a:br>
            <a:r>
              <a:rPr lang="en" sz="2000">
                <a:solidFill>
                  <a:schemeClr val="dk1"/>
                </a:solidFill>
              </a:rPr>
              <a:t>combustion chamber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Metal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3D-printed AlSi10Mg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Pintle Type Injector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LOX centered injector design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1924650" y="552700"/>
            <a:ext cx="69081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Hardware: </a:t>
            </a:r>
            <a:endParaRPr sz="4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Engine and Injector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sas_insignia.png" id="79" name="Google Shape;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9"/>
          <p:cNvPicPr preferRelativeResize="0"/>
          <p:nvPr/>
        </p:nvPicPr>
        <p:blipFill rotWithShape="1">
          <a:blip r:embed="rId4">
            <a:alphaModFix/>
          </a:blip>
          <a:srcRect b="0" l="27984" r="27958" t="0"/>
          <a:stretch/>
        </p:blipFill>
        <p:spPr>
          <a:xfrm>
            <a:off x="6505775" y="3017850"/>
            <a:ext cx="2545172" cy="38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238837" y="3780425"/>
            <a:ext cx="2666325" cy="35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/>
          <p:cNvPicPr preferRelativeResize="0"/>
          <p:nvPr/>
        </p:nvPicPr>
        <p:blipFill rotWithShape="1">
          <a:blip r:embed="rId6">
            <a:alphaModFix/>
          </a:blip>
          <a:srcRect b="22955" l="0" r="0" t="11194"/>
          <a:stretch/>
        </p:blipFill>
        <p:spPr>
          <a:xfrm>
            <a:off x="407675" y="4338214"/>
            <a:ext cx="2046974" cy="239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788" y="25035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1931125" y="227650"/>
            <a:ext cx="69081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Hardware:</a:t>
            </a:r>
            <a:endParaRPr sz="4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Test Stand Frame 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sas_insignia.png"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/>
        </p:nvSpPr>
        <p:spPr>
          <a:xfrm>
            <a:off x="198125" y="1960550"/>
            <a:ext cx="5748300" cy="4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Test Stand frame completed by prior capstone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Designed for up to 10kN (2250lbf) of engine thrust</a:t>
            </a:r>
            <a:endParaRPr b="1"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Propellant tanks provided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Did not match the CAD due to manufacturing errors</a:t>
            </a:r>
            <a:endParaRPr b="1"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91" name="Google Shape;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437" y="1678550"/>
            <a:ext cx="2617936" cy="465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88" y="25035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 rotWithShape="1">
          <a:blip r:embed="rId3">
            <a:alphaModFix/>
          </a:blip>
          <a:srcRect b="0" l="18473" r="35539" t="0"/>
          <a:stretch/>
        </p:blipFill>
        <p:spPr>
          <a:xfrm>
            <a:off x="5581294" y="1410000"/>
            <a:ext cx="3562705" cy="46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>
            <p:ph type="title"/>
          </p:nvPr>
        </p:nvSpPr>
        <p:spPr>
          <a:xfrm>
            <a:off x="2007325" y="586600"/>
            <a:ext cx="6908100" cy="6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 Stand Progress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sas_insignia.png" id="99" name="Google Shape;9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198125" y="1960550"/>
            <a:ext cx="5748300" cy="4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Requirement: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 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Construction completed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Status: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CAD Piping layout complete with all major fluids components</a:t>
            </a:r>
            <a:endParaRPr b="1"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Stainless Steel tube and drawings sent off for bending</a:t>
            </a:r>
            <a:endParaRPr b="1"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Fuel plumbing installed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Igniter, Pressure Releif Valves, LOX side plumbing awaiting delivery.</a:t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88" y="250350"/>
            <a:ext cx="1720064" cy="15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2007325" y="374750"/>
            <a:ext cx="6908100" cy="8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 Stand Progress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sas_insignia.png"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/>
        </p:nvSpPr>
        <p:spPr>
          <a:xfrm>
            <a:off x="198125" y="1960550"/>
            <a:ext cx="5327100" cy="4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Temporary hardware in place</a:t>
            </a:r>
            <a:endParaRPr b="1"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Pressure control valves supplied are insufficient</a:t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Completion pending LOX plumbing and firewall materials</a:t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1" lang="en" sz="2000"/>
              <a:t>Sections are now modular by material with AN/JIC fittings to increase maintainability</a:t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175" y="1189850"/>
            <a:ext cx="3363726" cy="252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788" y="250350"/>
            <a:ext cx="1720064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 rotWithShape="1">
          <a:blip r:embed="rId6">
            <a:alphaModFix/>
          </a:blip>
          <a:srcRect b="9720" l="15451" r="8172" t="10073"/>
          <a:stretch/>
        </p:blipFill>
        <p:spPr>
          <a:xfrm rot="10800000">
            <a:off x="5585412" y="4092025"/>
            <a:ext cx="3341251" cy="197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2007325" y="374750"/>
            <a:ext cx="6908100" cy="81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Test Stand Progress</a:t>
            </a:r>
            <a:endParaRPr sz="3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psas_insignia.png"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5" y="97950"/>
            <a:ext cx="1580600" cy="15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/>
          <p:nvPr/>
        </p:nvSpPr>
        <p:spPr>
          <a:xfrm>
            <a:off x="198125" y="1960550"/>
            <a:ext cx="5327100" cy="4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 sz="2000">
                <a:solidFill>
                  <a:schemeClr val="dk1"/>
                </a:solidFill>
              </a:rPr>
              <a:t>Main Fuel Valve (Servo) designed and prototyped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" sz="2000">
                <a:solidFill>
                  <a:schemeClr val="dk1"/>
                </a:solidFill>
              </a:rPr>
              <a:t>Prototype Workin, waiting on programming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" sz="2000">
                <a:solidFill>
                  <a:schemeClr val="dk1"/>
                </a:solidFill>
              </a:rPr>
              <a:t>Will be final version</a:t>
            </a: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b="1" lang="en" sz="2000">
                <a:solidFill>
                  <a:schemeClr val="dk1"/>
                </a:solidFill>
              </a:rPr>
              <a:t>LOX side needs duplication and new brackets.</a:t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Spark-Torch igniter and swing-arm</a:t>
            </a:r>
            <a:endParaRPr b="1"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Went with an external ignition</a:t>
            </a:r>
            <a:endParaRPr b="1"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Arm pulls igniter away from exhaust</a:t>
            </a:r>
            <a:endParaRPr b="1"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Held by electromagnet</a:t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88" y="250350"/>
            <a:ext cx="1720064" cy="15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1450" y="1624350"/>
            <a:ext cx="3313976" cy="4418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